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70" r:id="rId3"/>
    <p:sldId id="275" r:id="rId4"/>
    <p:sldId id="259" r:id="rId5"/>
    <p:sldId id="260" r:id="rId6"/>
    <p:sldId id="261" r:id="rId7"/>
    <p:sldId id="265" r:id="rId8"/>
    <p:sldId id="267" r:id="rId9"/>
    <p:sldId id="266" r:id="rId10"/>
    <p:sldId id="264" r:id="rId11"/>
    <p:sldId id="262" r:id="rId12"/>
    <p:sldId id="268" r:id="rId13"/>
    <p:sldId id="269" r:id="rId14"/>
    <p:sldId id="271" r:id="rId15"/>
    <p:sldId id="272" r:id="rId16"/>
    <p:sldId id="273" r:id="rId17"/>
    <p:sldId id="274" r:id="rId18"/>
    <p:sldId id="263" r:id="rId19"/>
    <p:sldId id="25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E3067-2032-4404-56E4-FE615F8F07D6}" v="279" dt="2024-05-03T17:42:01.072"/>
    <p1510:client id="{30D1FD79-1F27-6943-6D1E-E6B7C9DDCCCA}" v="120" dt="2024-05-02T19:24:10.831"/>
    <p1510:client id="{43B2F0C9-C6D3-88CB-4416-D2ED98264FC5}" v="97" dt="2024-05-02T19:33:33.810"/>
    <p1510:client id="{68EA5522-F917-CF5D-79C2-92CB62635042}" v="516" dt="2024-05-02T20:11:23.391"/>
    <p1510:client id="{A9F40388-FA5E-A995-2269-26F6D8464A3C}" v="428" dt="2024-05-02T20:02:05.6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C108C-06A5-43DE-A183-633B86309DC2}" type="datetimeFigureOut"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76A15-39BC-450B-8821-08760DA31A8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0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Turns out you have to give ChatGPT correct information for it to do the correct thing.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The shape of this plot was familiar; I think I've plotted this subset of my data before using </a:t>
            </a:r>
            <a:r>
              <a:rPr lang="en-US" err="1">
                <a:ea typeface="Calibri"/>
                <a:cs typeface="Calibri"/>
              </a:rPr>
              <a:t>SeqGeq</a:t>
            </a:r>
            <a:r>
              <a:rPr lang="en-US">
                <a:ea typeface="Calibri"/>
                <a:cs typeface="Calibri"/>
              </a:rPr>
              <a:t> and it resembled this R plot. Good start!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6A15-39BC-450B-8821-08760DA31A87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9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6A15-39BC-450B-8821-08760DA31A87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74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gave ChatGPT some file names and... it just did what I was going to tell it to do, basically.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F76A15-39BC-450B-8821-08760DA31A87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00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52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2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27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4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5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8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24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32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3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1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FE88BA2-8966-4405-B4F4-EE3BDED86DEA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A5ACFA-CB14-49BF-89E3-45E573F7F24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628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2659/MSM.910133" TargetMode="External"/><Relationship Id="rId2" Type="http://schemas.openxmlformats.org/officeDocument/2006/relationships/hyperlink" Target="https://doi.org/10.1038/ncomms939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5302/J-QB-023-0327" TargetMode="External"/><Relationship Id="rId5" Type="http://schemas.openxmlformats.org/officeDocument/2006/relationships/hyperlink" Target="https://doi.org/10.1158/0008-5472.CAN-06-2322" TargetMode="External"/><Relationship Id="rId4" Type="http://schemas.openxmlformats.org/officeDocument/2006/relationships/hyperlink" Target="https://doi.org/10.1186/s12885-019-5803-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B41DB-D147-C6DC-29D9-0751E5D71E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Characterization of Carcinoma Cell Culture Subpopulations using Cyclic Immunofluorescence Data &amp; ChatGPT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E344E-FCD3-61D5-4373-B402E79C5F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Presented by Cypress Tomaneng</a:t>
            </a:r>
          </a:p>
          <a:p>
            <a:r>
              <a:rPr lang="en-US"/>
              <a:t>May 2, 2024</a:t>
            </a:r>
          </a:p>
        </p:txBody>
      </p:sp>
    </p:spTree>
    <p:extLst>
      <p:ext uri="{BB962C8B-B14F-4D97-AF65-F5344CB8AC3E}">
        <p14:creationId xmlns:p14="http://schemas.microsoft.com/office/powerpoint/2010/main" val="3031278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B8DB3-3185-F163-3931-B04BFD03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The first plot was pretty good, actually</a:t>
            </a:r>
          </a:p>
        </p:txBody>
      </p: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C688214-F838-176F-EAE9-929839AAC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5540" t="46754" r="1075" b="1154"/>
          <a:stretch/>
        </p:blipFill>
        <p:spPr>
          <a:xfrm>
            <a:off x="7454043" y="1785013"/>
            <a:ext cx="3800236" cy="44431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01E9D0-AEFE-DEE3-FA97-A4CA1D413247}"/>
              </a:ext>
            </a:extLst>
          </p:cNvPr>
          <p:cNvSpPr txBox="1">
            <a:spLocks/>
          </p:cNvSpPr>
          <p:nvPr/>
        </p:nvSpPr>
        <p:spPr>
          <a:xfrm>
            <a:off x="1160798" y="1838612"/>
            <a:ext cx="4048433" cy="4023360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You:</a:t>
            </a:r>
          </a:p>
          <a:p>
            <a:r>
              <a:rPr lang="en-US">
                <a:ea typeface="+mn-lt"/>
                <a:cs typeface="+mn-lt"/>
              </a:rPr>
              <a:t>Ah, sorry. The data example I originally gave you was from when I was viewing it in LibreOffice. Here's a couple lines straight from a data file: # </a:t>
            </a:r>
            <a:r>
              <a:rPr lang="en-US" err="1">
                <a:ea typeface="+mn-lt"/>
                <a:cs typeface="+mn-lt"/>
              </a:rPr>
              <a:t>b'"cell</a:t>
            </a:r>
            <a:r>
              <a:rPr lang="en-US">
                <a:ea typeface="+mn-lt"/>
                <a:cs typeface="+mn-lt"/>
              </a:rPr>
              <a:t> id","p-S6","PD-L1","Mcl1","Vim","NF\</a:t>
            </a:r>
            <a:r>
              <a:rPr lang="en-US" err="1">
                <a:ea typeface="+mn-lt"/>
                <a:cs typeface="+mn-lt"/>
              </a:rPr>
              <a:t>xce</a:t>
            </a:r>
            <a:r>
              <a:rPr lang="en-US">
                <a:ea typeface="+mn-lt"/>
                <a:cs typeface="+mn-lt"/>
              </a:rPr>
              <a:t>\xbaBp65","p-Akt","E-Cad","Bim","p-Rb","FOXO1A","p-Stat3","SOX2","p-\xc9\xa3H2AX","Ki67","PCNA","group id"' "0001-0009",1.9239125802947985,1.2414324982383231,-0.05162593570328777,1.942928343732408,1.0055675757374303,0.06451143334709997,0.004975462858044288,0.8406068364766224,2.7815874744942306,2.696807093447756,2.866828366353664,1.8564836168323922,1.2436569710900969,3.1946143509042972,2.0216511543946947,3</a:t>
            </a:r>
            <a:endParaRPr lang="en-US">
              <a:ea typeface="Calibri"/>
              <a:cs typeface="Calibri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>
              <a:ea typeface="Calibri"/>
              <a:cs typeface="Calibri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581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996E-9CE1-B859-4860-82F40157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Letting ChatGPT cook</a:t>
            </a:r>
          </a:p>
        </p:txBody>
      </p:sp>
      <p:pic>
        <p:nvPicPr>
          <p:cNvPr id="3" name="Picture 2" descr="A screenshot of a computer error&#10;&#10;Description automatically generated">
            <a:extLst>
              <a:ext uri="{FF2B5EF4-FFF2-40B4-BE49-F238E27FC236}">
                <a16:creationId xmlns:a16="http://schemas.microsoft.com/office/drawing/2014/main" id="{5AF6B650-5684-0BF4-DCD1-58F09B864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444" y="1861858"/>
            <a:ext cx="5520652" cy="3503490"/>
          </a:xfrm>
          <a:prstGeom prst="rect">
            <a:avLst/>
          </a:prstGeom>
        </p:spPr>
      </p:pic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D5DF36A-0D5B-02F1-2D68-824D3968B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027" y="5379947"/>
            <a:ext cx="6477001" cy="85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91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996E-9CE1-B859-4860-82F40157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Letting ChatGPT cook</a:t>
            </a:r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D5DF36A-0D5B-02F1-2D68-824D3968B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481" y="2719389"/>
            <a:ext cx="6131781" cy="814679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4065088-4CD4-D266-941A-A238FDE68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030" y="3935505"/>
            <a:ext cx="6139188" cy="1257472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D9920C2-E494-AC28-910C-32E2B20370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359" t="46883" r="1249" b="723"/>
          <a:stretch/>
        </p:blipFill>
        <p:spPr>
          <a:xfrm>
            <a:off x="7528161" y="1868504"/>
            <a:ext cx="3943714" cy="439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47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84325-F84E-7EB4-361B-52702D2B3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Struggling with the legend</a:t>
            </a:r>
            <a:endParaRPr lang="en-US"/>
          </a:p>
        </p:txBody>
      </p: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02ED790-A332-321A-11D5-14E961DAA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849" t="47064" r="1143" b="1084"/>
          <a:stretch/>
        </p:blipFill>
        <p:spPr>
          <a:xfrm>
            <a:off x="7326316" y="1818179"/>
            <a:ext cx="3825364" cy="4484676"/>
          </a:xfrm>
        </p:spPr>
      </p:pic>
      <p:pic>
        <p:nvPicPr>
          <p:cNvPr id="6" name="Picture 5" descr="A black and white text&#10;&#10;Description automatically generated">
            <a:extLst>
              <a:ext uri="{FF2B5EF4-FFF2-40B4-BE49-F238E27FC236}">
                <a16:creationId xmlns:a16="http://schemas.microsoft.com/office/drawing/2014/main" id="{AE39D382-92F4-195F-76BB-4DB843B59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937" y="2652713"/>
            <a:ext cx="6004468" cy="300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204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22E4F-C3ED-A5A5-1A82-C78469422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Let's try clustering!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3DC1C54-1E9C-8433-B170-EF405A996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136217"/>
            <a:ext cx="5254297" cy="2732877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You: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I'd like to also run k-means clustering on these data. Can you do that and map color to the cluster IDs in the t-SNE plot?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20BEE8-B32C-1493-67F6-06200AB5A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89" t="46635" r="1054" b="1082"/>
          <a:stretch/>
        </p:blipFill>
        <p:spPr>
          <a:xfrm>
            <a:off x="7545834" y="1732408"/>
            <a:ext cx="3756172" cy="446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99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03DE1-F114-BDDF-D49B-3A303C62C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The sticking point</a:t>
            </a:r>
            <a:endParaRPr lang="en-US"/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789EF80-E50B-E450-03A4-2FA02ADAA2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" t="88347" r="46958" b="1543"/>
          <a:stretch/>
        </p:blipFill>
        <p:spPr>
          <a:xfrm>
            <a:off x="2962023" y="3686644"/>
            <a:ext cx="6568536" cy="1267058"/>
          </a:xfrm>
          <a:prstGeom prst="rect">
            <a:avLst/>
          </a:prstGeom>
        </p:spPr>
      </p:pic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E1667DEB-DD43-70F3-469B-8C6CFC578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972" y="5039808"/>
            <a:ext cx="7464425" cy="1257788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536F6F4-D3FD-22AE-2EF3-32688854A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596" y="1970576"/>
            <a:ext cx="7591425" cy="1685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6B57B0-C2B4-5A8D-63A0-2BACEA3097BA}"/>
              </a:ext>
            </a:extLst>
          </p:cNvPr>
          <p:cNvSpPr txBox="1"/>
          <p:nvPr/>
        </p:nvSpPr>
        <p:spPr>
          <a:xfrm>
            <a:off x="4884615" y="5763846"/>
            <a:ext cx="391990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F0000"/>
                </a:solidFill>
                <a:ea typeface="Calibri"/>
                <a:cs typeface="Calibri"/>
              </a:rPr>
              <a:t>(It couldn't)</a:t>
            </a:r>
          </a:p>
        </p:txBody>
      </p:sp>
    </p:spTree>
    <p:extLst>
      <p:ext uri="{BB962C8B-B14F-4D97-AF65-F5344CB8AC3E}">
        <p14:creationId xmlns:p14="http://schemas.microsoft.com/office/powerpoint/2010/main" val="3300517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A0A4-D7B6-B783-2E75-12F2B4E5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Let's start over, but with more info at once!</a:t>
            </a:r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DB2A68C-C0F3-A1DD-FBC5-979BE518A1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52" t="14719" r="7555" b="19658"/>
          <a:stretch/>
        </p:blipFill>
        <p:spPr>
          <a:xfrm>
            <a:off x="4389600" y="1738179"/>
            <a:ext cx="3997702" cy="45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42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C688-3F49-E5E5-24DF-61FA7022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Never mind. It got stuck immediately.</a:t>
            </a:r>
            <a:endParaRPr lang="en-US"/>
          </a:p>
        </p:txBody>
      </p:sp>
      <p:pic>
        <p:nvPicPr>
          <p:cNvPr id="3" name="Picture 2" descr="A black and white screen with white text&#10;&#10;Description automatically generated">
            <a:extLst>
              <a:ext uri="{FF2B5EF4-FFF2-40B4-BE49-F238E27FC236}">
                <a16:creationId xmlns:a16="http://schemas.microsoft.com/office/drawing/2014/main" id="{C4115337-4373-34C3-82D3-26B48ADA8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219" y="2317750"/>
            <a:ext cx="7820025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36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BE43-11A7-EE9D-BB93-83D02EF0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Challenges &amp; Takeaways</a:t>
            </a:r>
            <a:endParaRPr lang="en-US"/>
          </a:p>
        </p:txBody>
      </p:sp>
      <p:pic>
        <p:nvPicPr>
          <p:cNvPr id="4" name="Content Placeholder 3" descr="A computer with a screen on&#10;&#10;Description automatically generated">
            <a:extLst>
              <a:ext uri="{FF2B5EF4-FFF2-40B4-BE49-F238E27FC236}">
                <a16:creationId xmlns:a16="http://schemas.microsoft.com/office/drawing/2014/main" id="{0C72F73C-AA1C-9CC5-932D-8FC1EFA318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601" b="42448"/>
          <a:stretch/>
        </p:blipFill>
        <p:spPr>
          <a:xfrm>
            <a:off x="1440701" y="1887904"/>
            <a:ext cx="9382292" cy="1767211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7CB799A-EEDD-3E25-FEC2-E6D44FC92CA2}"/>
              </a:ext>
            </a:extLst>
          </p:cNvPr>
          <p:cNvSpPr txBox="1">
            <a:spLocks/>
          </p:cNvSpPr>
          <p:nvPr/>
        </p:nvSpPr>
        <p:spPr>
          <a:xfrm>
            <a:off x="1097280" y="3670240"/>
            <a:ext cx="10058400" cy="219885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Calibri"/>
                <a:cs typeface="Calibri"/>
              </a:rPr>
              <a:t>I broke my computer (see above)</a:t>
            </a:r>
          </a:p>
          <a:p>
            <a:r>
              <a:rPr lang="en-US">
                <a:ea typeface="Calibri"/>
                <a:cs typeface="Calibri"/>
              </a:rPr>
              <a:t>ChatGPT can do pretty well if you give it correct information.</a:t>
            </a:r>
          </a:p>
          <a:p>
            <a:r>
              <a:rPr lang="en-US">
                <a:ea typeface="Calibri"/>
                <a:cs typeface="Calibri"/>
              </a:rPr>
              <a:t>Read the code it provides!</a:t>
            </a:r>
          </a:p>
          <a:p>
            <a:r>
              <a:rPr lang="en-US">
                <a:ea typeface="Calibri"/>
                <a:cs typeface="Calibri"/>
              </a:rPr>
              <a:t>It'll take suggested fixes for issues well.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34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2BAA9-1D58-1FC8-901B-2ED3C17A6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63992-E2AC-64F3-5586-6D69233F2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r>
              <a:rPr lang="en-US">
                <a:ea typeface="+mn-lt"/>
                <a:cs typeface="+mn-lt"/>
              </a:rPr>
              <a:t>Lin, J.-R., Fallahi-</a:t>
            </a:r>
            <a:r>
              <a:rPr lang="en-US" err="1">
                <a:ea typeface="+mn-lt"/>
                <a:cs typeface="+mn-lt"/>
              </a:rPr>
              <a:t>Sichani</a:t>
            </a:r>
            <a:r>
              <a:rPr lang="en-US">
                <a:ea typeface="+mn-lt"/>
                <a:cs typeface="+mn-lt"/>
              </a:rPr>
              <a:t>, M., &amp; Sorger, P. K. (2015). Highly multiplexed imaging of single cells using a high-throughput cyclic immunofluorescence method. </a:t>
            </a:r>
            <a:r>
              <a:rPr lang="en-US" i="1">
                <a:ea typeface="+mn-lt"/>
                <a:cs typeface="+mn-lt"/>
              </a:rPr>
              <a:t>Nature Communications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6</a:t>
            </a:r>
            <a:r>
              <a:rPr lang="en-US">
                <a:ea typeface="+mn-lt"/>
                <a:cs typeface="+mn-lt"/>
              </a:rPr>
              <a:t>(1), 8390. </a:t>
            </a:r>
            <a:r>
              <a:rPr lang="en-US">
                <a:ea typeface="+mn-lt"/>
                <a:cs typeface="+mn-lt"/>
                <a:hlinkClick r:id="rId2"/>
              </a:rPr>
              <a:t>https://doi.org/10.1038/ncomms9390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He, X.-Y., Zhao, J., Chen, Z.-Q., Jin, R., &amp; Liu, C.-Y. (2018). High Expression of Retinoic Acid Induced 14 (RAI14) in Gastric Cancer and Its Prognostic Value. </a:t>
            </a:r>
            <a:r>
              <a:rPr lang="en-US" i="1">
                <a:ea typeface="+mn-lt"/>
                <a:cs typeface="+mn-lt"/>
              </a:rPr>
              <a:t>Medical Science Monitor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24</a:t>
            </a:r>
            <a:r>
              <a:rPr lang="en-US">
                <a:ea typeface="+mn-lt"/>
                <a:cs typeface="+mn-lt"/>
              </a:rPr>
              <a:t>, 2244–2251. </a:t>
            </a:r>
            <a:r>
              <a:rPr lang="en-US">
                <a:ea typeface="+mn-lt"/>
                <a:cs typeface="+mn-lt"/>
                <a:hlinkClick r:id="rId3"/>
              </a:rPr>
              <a:t>https://doi.org/10.12659/MSM.910133</a:t>
            </a:r>
            <a:endParaRPr lang="en-US">
              <a:ea typeface="+mn-lt"/>
              <a:cs typeface="+mn-lt"/>
            </a:endParaRPr>
          </a:p>
          <a:p>
            <a:r>
              <a:rPr lang="en-US" err="1">
                <a:ea typeface="+mn-lt"/>
                <a:cs typeface="+mn-lt"/>
              </a:rPr>
              <a:t>Amrutkar</a:t>
            </a:r>
            <a:r>
              <a:rPr lang="en-US">
                <a:ea typeface="+mn-lt"/>
                <a:cs typeface="+mn-lt"/>
              </a:rPr>
              <a:t>, M., </a:t>
            </a:r>
            <a:r>
              <a:rPr lang="en-US" err="1">
                <a:ea typeface="+mn-lt"/>
                <a:cs typeface="+mn-lt"/>
              </a:rPr>
              <a:t>Aasrum</a:t>
            </a:r>
            <a:r>
              <a:rPr lang="en-US">
                <a:ea typeface="+mn-lt"/>
                <a:cs typeface="+mn-lt"/>
              </a:rPr>
              <a:t>, M., Verbeke, C. S., &amp; </a:t>
            </a:r>
            <a:r>
              <a:rPr lang="en-US" err="1">
                <a:ea typeface="+mn-lt"/>
                <a:cs typeface="+mn-lt"/>
              </a:rPr>
              <a:t>Gladhaug</a:t>
            </a:r>
            <a:r>
              <a:rPr lang="en-US">
                <a:ea typeface="+mn-lt"/>
                <a:cs typeface="+mn-lt"/>
              </a:rPr>
              <a:t>, I. P. (2019). Secretion of fibronectin by human pancreatic stellate cells promotes chemoresistance to gemcitabine in pancreatic cancer cells. </a:t>
            </a:r>
            <a:r>
              <a:rPr lang="en-US" i="1">
                <a:ea typeface="+mn-lt"/>
                <a:cs typeface="+mn-lt"/>
              </a:rPr>
              <a:t>BMC Cancer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19</a:t>
            </a:r>
            <a:r>
              <a:rPr lang="en-US">
                <a:ea typeface="+mn-lt"/>
                <a:cs typeface="+mn-lt"/>
              </a:rPr>
              <a:t>(1), 596. </a:t>
            </a:r>
            <a:r>
              <a:rPr lang="en-US">
                <a:ea typeface="+mn-lt"/>
                <a:cs typeface="+mn-lt"/>
                <a:hlinkClick r:id="rId4"/>
              </a:rPr>
              <a:t>https://doi.org/10.1186/s12885-019-5803-1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Shintani, Y., Hollingsworth, M. A., Wheelock, M. J., &amp; Johnson, K. R. (2006). Collagen I Promotes Metastasis in Pancreatic Cancer by Activating c-Jun NH2-Terminal Kinase 1 and Up-regulating N-Cadherin Expression. </a:t>
            </a:r>
            <a:r>
              <a:rPr lang="en-US" i="1">
                <a:ea typeface="+mn-lt"/>
                <a:cs typeface="+mn-lt"/>
              </a:rPr>
              <a:t>Cancer Research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66</a:t>
            </a:r>
            <a:r>
              <a:rPr lang="en-US">
                <a:ea typeface="+mn-lt"/>
                <a:cs typeface="+mn-lt"/>
              </a:rPr>
              <a:t>(24), 11745–11753. </a:t>
            </a:r>
            <a:r>
              <a:rPr lang="en-US">
                <a:ea typeface="+mn-lt"/>
                <a:cs typeface="+mn-lt"/>
                <a:hlinkClick r:id="rId5"/>
              </a:rPr>
              <a:t>https://doi.org/10.1158/0008-5472.CAN-06-2322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van der </a:t>
            </a:r>
            <a:r>
              <a:rPr lang="en-US" err="1">
                <a:ea typeface="+mn-lt"/>
                <a:cs typeface="+mn-lt"/>
              </a:rPr>
              <a:t>Maaten</a:t>
            </a:r>
            <a:r>
              <a:rPr lang="en-US">
                <a:ea typeface="+mn-lt"/>
                <a:cs typeface="+mn-lt"/>
              </a:rPr>
              <a:t>, L., &amp; Hinton, G. (2008). Visualizing Data using t-SNE. </a:t>
            </a:r>
            <a:r>
              <a:rPr lang="en-US" i="1">
                <a:ea typeface="+mn-lt"/>
                <a:cs typeface="+mn-lt"/>
              </a:rPr>
              <a:t>Journal of Machine Learning Research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9 (2008)</a:t>
            </a:r>
            <a:r>
              <a:rPr lang="en-US">
                <a:ea typeface="+mn-lt"/>
                <a:cs typeface="+mn-lt"/>
              </a:rPr>
              <a:t>, 2579–2605.</a:t>
            </a:r>
          </a:p>
          <a:p>
            <a:r>
              <a:rPr lang="en-US">
                <a:ea typeface="+mn-lt"/>
                <a:cs typeface="+mn-lt"/>
              </a:rPr>
              <a:t>Shue, E., Liu, L., Li, B., Feng, Z., Li, X., &amp; Hu, G. (2023). Empowering beginners in bioinformatics with ChatGPT. </a:t>
            </a:r>
            <a:r>
              <a:rPr lang="en-US" i="1">
                <a:ea typeface="+mn-lt"/>
                <a:cs typeface="+mn-lt"/>
              </a:rPr>
              <a:t>Quantitative Biology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11</a:t>
            </a:r>
            <a:r>
              <a:rPr lang="en-US">
                <a:ea typeface="+mn-lt"/>
                <a:cs typeface="+mn-lt"/>
              </a:rPr>
              <a:t>(2), 105–108. </a:t>
            </a:r>
            <a:r>
              <a:rPr lang="en-US">
                <a:ea typeface="+mn-lt"/>
                <a:cs typeface="+mn-lt"/>
                <a:hlinkClick r:id="rId6"/>
              </a:rPr>
              <a:t>https://doi.org/10.15302/J-QB-023-0327</a:t>
            </a:r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01276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3B50C-CBD1-B7D0-75D4-D7A5F9BB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Cyclic immunofluorescence (</a:t>
            </a:r>
            <a:r>
              <a:rPr lang="en-US" err="1">
                <a:ea typeface="Calibri Light"/>
                <a:cs typeface="Calibri Light"/>
              </a:rPr>
              <a:t>CycIF</a:t>
            </a:r>
            <a:r>
              <a:rPr lang="en-US">
                <a:ea typeface="Calibri Light"/>
                <a:cs typeface="Calibri Light"/>
              </a:rPr>
              <a:t>): proteomics with a microscope</a:t>
            </a:r>
            <a:endParaRPr lang="en-US"/>
          </a:p>
        </p:txBody>
      </p:sp>
      <p:pic>
        <p:nvPicPr>
          <p:cNvPr id="4" name="Picture 3" descr="A collage of images of different colors&#10;&#10;Description automatically generated">
            <a:extLst>
              <a:ext uri="{FF2B5EF4-FFF2-40B4-BE49-F238E27FC236}">
                <a16:creationId xmlns:a16="http://schemas.microsoft.com/office/drawing/2014/main" id="{3062FF0F-14B2-2E0A-64AC-13C5C7AAC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295" y="1773231"/>
            <a:ext cx="4002991" cy="40890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CD6CB8-0D54-CCA6-7619-910EB9FE50B1}"/>
              </a:ext>
            </a:extLst>
          </p:cNvPr>
          <p:cNvSpPr txBox="1"/>
          <p:nvPr/>
        </p:nvSpPr>
        <p:spPr>
          <a:xfrm>
            <a:off x="3978991" y="5963878"/>
            <a:ext cx="41479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Lin et al. (2015)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62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F8B569-B894-A3A8-DAC1-E39BDAD779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81162"/>
              </p:ext>
            </p:extLst>
          </p:nvPr>
        </p:nvGraphicFramePr>
        <p:xfrm>
          <a:off x="1786758" y="2220310"/>
          <a:ext cx="8635316" cy="3746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58829">
                  <a:extLst>
                    <a:ext uri="{9D8B030D-6E8A-4147-A177-3AD203B41FA5}">
                      <a16:colId xmlns:a16="http://schemas.microsoft.com/office/drawing/2014/main" val="1341633458"/>
                    </a:ext>
                  </a:extLst>
                </a:gridCol>
                <a:gridCol w="2158829">
                  <a:extLst>
                    <a:ext uri="{9D8B030D-6E8A-4147-A177-3AD203B41FA5}">
                      <a16:colId xmlns:a16="http://schemas.microsoft.com/office/drawing/2014/main" val="941318338"/>
                    </a:ext>
                  </a:extLst>
                </a:gridCol>
                <a:gridCol w="2158829">
                  <a:extLst>
                    <a:ext uri="{9D8B030D-6E8A-4147-A177-3AD203B41FA5}">
                      <a16:colId xmlns:a16="http://schemas.microsoft.com/office/drawing/2014/main" val="3970112425"/>
                    </a:ext>
                  </a:extLst>
                </a:gridCol>
                <a:gridCol w="2158829">
                  <a:extLst>
                    <a:ext uri="{9D8B030D-6E8A-4147-A177-3AD203B41FA5}">
                      <a16:colId xmlns:a16="http://schemas.microsoft.com/office/drawing/2014/main" val="41592626"/>
                    </a:ext>
                  </a:extLst>
                </a:gridCol>
              </a:tblGrid>
              <a:tr h="936670">
                <a:tc>
                  <a:txBody>
                    <a:bodyPr/>
                    <a:lstStyle/>
                    <a:p>
                      <a:pPr algn="l" fontAlgn="auto"/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highlight>
                            <a:srgbClr val="E48312"/>
                          </a:highlight>
                          <a:latin typeface="Calibri"/>
                        </a:rPr>
                        <a:t>Protein of interest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highlight>
                            <a:srgbClr val="E48312"/>
                          </a:highlight>
                          <a:latin typeface="Calibri"/>
                        </a:rPr>
                        <a:t>Why is it of interest?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highlight>
                            <a:srgbClr val="E48312"/>
                          </a:highlight>
                          <a:latin typeface="Calibri"/>
                        </a:rPr>
                        <a:t>How was it manipulated?</a:t>
                      </a:r>
                      <a:endParaRPr lang="en-US"/>
                    </a:p>
                  </a:txBody>
                  <a:tcPr>
                    <a:lnL w="7868">
                      <a:solidFill>
                        <a:srgbClr val="FFFFFF"/>
                      </a:solidFill>
                    </a:lnL>
                    <a:lnR w="7868">
                      <a:solidFill>
                        <a:srgbClr val="FFFFFF"/>
                      </a:solidFill>
                    </a:lnR>
                    <a:lnT w="7868">
                      <a:solidFill>
                        <a:srgbClr val="FFFFFF"/>
                      </a:solidFill>
                    </a:lnT>
                    <a:lnB w="23622">
                      <a:solidFill>
                        <a:srgbClr val="FFFFFF"/>
                      </a:solidFill>
                    </a:lnB>
                    <a:solidFill>
                      <a:srgbClr val="E4831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highlight>
                            <a:srgbClr val="E48312"/>
                          </a:highlight>
                          <a:latin typeface="Calibri"/>
                        </a:rPr>
                        <a:t>Reference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83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143076"/>
                  </a:ext>
                </a:extLst>
              </a:tr>
              <a:tr h="936670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 err="1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Ankycorbin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 (RAI14)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Overexpressed in gastrointestinal cancers</a:t>
                      </a:r>
                      <a:endParaRPr lang="en-US" sz="1800" b="0" i="0">
                        <a:solidFill>
                          <a:srgbClr val="000000"/>
                        </a:solidFill>
                        <a:effectLst/>
                        <a:highlight>
                          <a:srgbClr val="F5D9CC"/>
                        </a:highlight>
                        <a:latin typeface="Calibri"/>
                      </a:endParaRP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Knockout out RAI14 gene using CRISPR-cas9</a:t>
                      </a:r>
                    </a:p>
                  </a:txBody>
                  <a:tcPr>
                    <a:lnL w="7868">
                      <a:solidFill>
                        <a:srgbClr val="FFFFFF"/>
                      </a:solidFill>
                    </a:lnL>
                    <a:lnR w="7868">
                      <a:solidFill>
                        <a:srgbClr val="FFFFFF"/>
                      </a:solidFill>
                    </a:lnR>
                    <a:lnT w="23622">
                      <a:solidFill>
                        <a:srgbClr val="FFFFFF"/>
                      </a:solidFill>
                    </a:lnT>
                    <a:lnB w="7868">
                      <a:solidFill>
                        <a:srgbClr val="FFFFFF"/>
                      </a:solidFill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He et al. (2018)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3622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438399"/>
                  </a:ext>
                </a:extLst>
              </a:tr>
              <a:tr h="936670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AEDE7"/>
                          </a:highlight>
                          <a:latin typeface="Calibri"/>
                        </a:rPr>
                        <a:t>Fibronectin</a:t>
                      </a: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D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AEDE7"/>
                          </a:highlight>
                          <a:latin typeface="Calibri"/>
                        </a:rPr>
                        <a:t>Promotes cancer drug resistance</a:t>
                      </a:r>
                      <a:endParaRPr lang="en-US" sz="1800" b="0" i="0">
                        <a:solidFill>
                          <a:srgbClr val="000000"/>
                        </a:solidFill>
                        <a:effectLst/>
                        <a:highlight>
                          <a:srgbClr val="FAEDE7"/>
                        </a:highlight>
                        <a:latin typeface="Calibri"/>
                      </a:endParaRP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DE7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AEDE7"/>
                          </a:highlight>
                          <a:latin typeface="Calibri"/>
                        </a:rPr>
                        <a:t>Coated wells with protein solution</a:t>
                      </a:r>
                    </a:p>
                  </a:txBody>
                  <a:tcPr>
                    <a:lnL w="7868">
                      <a:solidFill>
                        <a:srgbClr val="FFFFFF"/>
                      </a:solidFill>
                    </a:lnL>
                    <a:lnR w="7868">
                      <a:solidFill>
                        <a:srgbClr val="FFFFFF"/>
                      </a:solidFill>
                    </a:lnR>
                    <a:lnT w="7868">
                      <a:solidFill>
                        <a:srgbClr val="FFFFFF"/>
                      </a:solidFill>
                    </a:lnT>
                    <a:lnB w="7868">
                      <a:solidFill>
                        <a:srgbClr val="FFFFFF"/>
                      </a:solidFill>
                    </a:lnB>
                    <a:solidFill>
                      <a:srgbClr val="FAED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 err="1">
                          <a:solidFill>
                            <a:srgbClr val="000000"/>
                          </a:solidFill>
                          <a:effectLst/>
                          <a:highlight>
                            <a:srgbClr val="FAEDE7"/>
                          </a:highlight>
                          <a:latin typeface="Calibri"/>
                        </a:rPr>
                        <a:t>Amrutkar</a:t>
                      </a: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AEDE7"/>
                          </a:highlight>
                          <a:latin typeface="Calibri"/>
                        </a:rPr>
                        <a:t> et al. (2019)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highlight>
                          <a:srgbClr val="FAEDE7"/>
                        </a:highlight>
                        <a:latin typeface="Calibri" panose="020F0502020204030204" pitchFamily="34" charset="0"/>
                      </a:endParaRP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D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210204"/>
                  </a:ext>
                </a:extLst>
              </a:tr>
              <a:tr h="93667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Collagen I</a:t>
                      </a:r>
                      <a:endParaRPr lang="en-US" dirty="0"/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Promotes cancer metastasis</a:t>
                      </a:r>
                      <a:endParaRPr lang="en-US" sz="1800" b="0" i="0">
                        <a:solidFill>
                          <a:srgbClr val="000000"/>
                        </a:solidFill>
                        <a:effectLst/>
                        <a:highlight>
                          <a:srgbClr val="F5D9CC"/>
                        </a:highlight>
                        <a:latin typeface="Calibri"/>
                      </a:endParaRP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Coated wells with protein solution</a:t>
                      </a:r>
                    </a:p>
                  </a:txBody>
                  <a:tcPr>
                    <a:lnL w="7868">
                      <a:solidFill>
                        <a:srgbClr val="FFFFFF"/>
                      </a:solidFill>
                    </a:lnL>
                    <a:lnR w="7868">
                      <a:solidFill>
                        <a:srgbClr val="FFFFFF"/>
                      </a:solidFill>
                    </a:lnR>
                    <a:lnT w="7868">
                      <a:solidFill>
                        <a:srgbClr val="FFFFFF"/>
                      </a:solidFill>
                    </a:lnT>
                    <a:lnB w="7868">
                      <a:solidFill>
                        <a:srgbClr val="FFFFFF"/>
                      </a:solidFill>
                    </a:lnB>
                    <a:solidFill>
                      <a:srgbClr val="F5D9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highlight>
                            <a:srgbClr val="F5D9CC"/>
                          </a:highlight>
                          <a:latin typeface="Calibri"/>
                        </a:rPr>
                        <a:t>Shintani et al. (2006)</a:t>
                      </a:r>
                      <a:endParaRPr lang="en-US" sz="1800" b="0" i="0" dirty="0">
                        <a:solidFill>
                          <a:srgbClr val="000000"/>
                        </a:solidFill>
                        <a:effectLst/>
                        <a:highlight>
                          <a:srgbClr val="F5D9CC"/>
                        </a:highlight>
                        <a:latin typeface="Calibri" panose="020F0502020204030204" pitchFamily="34" charset="0"/>
                      </a:endParaRPr>
                    </a:p>
                  </a:txBody>
                  <a:tcPr>
                    <a:lnL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868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33913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B60FA9-9AFF-7E1E-0AD9-D04F204A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Proteins that were manipulated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077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70720-5DD7-2085-AD01-23C4D0F10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D3757-0934-DB99-31CC-F9C42EB1A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620025"/>
            <a:ext cx="10058400" cy="279432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800">
                <a:ea typeface="+mn-lt"/>
                <a:cs typeface="+mn-lt"/>
              </a:rPr>
              <a:t>How does knocking out the gene retinoic acid induced 14 (RAI14) affect the expression of a panel of proteins relevant to cancer progression? </a:t>
            </a:r>
            <a:endParaRPr lang="en-US" sz="2800">
              <a:cs typeface="Calibri" panose="020F0502020204030204"/>
            </a:endParaRPr>
          </a:p>
          <a:p>
            <a:r>
              <a:rPr lang="en-US" sz="2800">
                <a:ea typeface="+mn-lt"/>
                <a:cs typeface="+mn-lt"/>
              </a:rPr>
              <a:t>What subpopulations, if any, can be identified using this process? </a:t>
            </a:r>
          </a:p>
          <a:p>
            <a:r>
              <a:rPr lang="en-US" sz="2800">
                <a:ea typeface="+mn-lt"/>
                <a:cs typeface="+mn-lt"/>
              </a:rPr>
              <a:t>How can code be developed to aid in answering these questions?</a:t>
            </a:r>
            <a:endParaRPr lang="en-US" sz="2800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557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A0BF3-45F3-D358-84D7-E0F647534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The goal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EB1752-0AEF-0377-B190-85C9BD642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915" y="1947784"/>
            <a:ext cx="81064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65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D5098-0D96-DC06-EEEA-6B8C8F17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A problem with the old approach</a:t>
            </a:r>
            <a:endParaRPr lang="en-US" dirty="0"/>
          </a:p>
        </p:txBody>
      </p:sp>
      <p:pic>
        <p:nvPicPr>
          <p:cNvPr id="3" name="Picture 2" descr="https://i.imgflip.com/6kaqvc.jpg">
            <a:extLst>
              <a:ext uri="{FF2B5EF4-FFF2-40B4-BE49-F238E27FC236}">
                <a16:creationId xmlns:a16="http://schemas.microsoft.com/office/drawing/2014/main" id="{9A16B75D-BC10-D893-8305-74CD5D322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677" y="2417902"/>
            <a:ext cx="3617625" cy="3389432"/>
          </a:xfrm>
          <a:prstGeom prst="rect">
            <a:avLst/>
          </a:prstGeom>
        </p:spPr>
      </p:pic>
      <p:pic>
        <p:nvPicPr>
          <p:cNvPr id="4" name="Picture 3" descr="https://flowjowebsiteimages.s3-us-west-2.amazonaws.com/media/uploaded-files/SeqGeq%20logo.png">
            <a:extLst>
              <a:ext uri="{FF2B5EF4-FFF2-40B4-BE49-F238E27FC236}">
                <a16:creationId xmlns:a16="http://schemas.microsoft.com/office/drawing/2014/main" id="{4730DAE9-1AF7-4359-C594-7593AAC3F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160" y="3145531"/>
            <a:ext cx="6109819" cy="11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046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4159-9C49-B123-2F68-87507ECB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It begins</a:t>
            </a:r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ECB9048-5CE4-521C-D896-1950A96FB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078" t="14904" b="39423"/>
          <a:stretch/>
        </p:blipFill>
        <p:spPr>
          <a:xfrm>
            <a:off x="3508270" y="1958352"/>
            <a:ext cx="6077218" cy="4244530"/>
          </a:xfrm>
        </p:spPr>
      </p:pic>
    </p:spTree>
    <p:extLst>
      <p:ext uri="{BB962C8B-B14F-4D97-AF65-F5344CB8AC3E}">
        <p14:creationId xmlns:p14="http://schemas.microsoft.com/office/powerpoint/2010/main" val="317209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807EA-4430-C45A-7C42-B85D2AA0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Let me stop you right there</a:t>
            </a:r>
            <a:endParaRPr lang="en-US"/>
          </a:p>
        </p:txBody>
      </p:sp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A31351D-74AA-A0F8-6882-55B25B849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898593" y="257150"/>
            <a:ext cx="6072036" cy="631960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1116A8-2E84-3841-7FF1-4E4730E82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Reading the code it gave me helped!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0401D-AC81-40B8-83D3-3FEF0DF4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The first error thrown was my fault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1CF15-42CA-2C7B-D04F-E88E79DE5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247" y="1845734"/>
            <a:ext cx="4048433" cy="4023360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Error in </a:t>
            </a:r>
            <a:r>
              <a:rPr lang="en-US" err="1">
                <a:ea typeface="+mn-lt"/>
                <a:cs typeface="+mn-lt"/>
              </a:rPr>
              <a:t>terms.formula</a:t>
            </a:r>
            <a:r>
              <a:rPr lang="en-US">
                <a:ea typeface="+mn-lt"/>
                <a:cs typeface="+mn-lt"/>
              </a:rPr>
              <a:t>(object, data = data) : '.' in formula and no 'data' argument</a:t>
            </a:r>
          </a:p>
        </p:txBody>
      </p:sp>
      <p:pic>
        <p:nvPicPr>
          <p:cNvPr id="4" name="Picture 3" descr="A black background with white numbers&#10;&#10;Description automatically generated">
            <a:extLst>
              <a:ext uri="{FF2B5EF4-FFF2-40B4-BE49-F238E27FC236}">
                <a16:creationId xmlns:a16="http://schemas.microsoft.com/office/drawing/2014/main" id="{E4B43577-E9E5-CA54-E644-CBD1E01FA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04" y="1848158"/>
            <a:ext cx="5979857" cy="402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397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19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Retrospect</vt:lpstr>
      <vt:lpstr>Characterization of Carcinoma Cell Culture Subpopulations using Cyclic Immunofluorescence Data &amp; ChatGPT</vt:lpstr>
      <vt:lpstr>Cyclic immunofluorescence (CycIF): proteomics with a microscope</vt:lpstr>
      <vt:lpstr>Proteins that were manipulated</vt:lpstr>
      <vt:lpstr>Research Questions</vt:lpstr>
      <vt:lpstr>The goal</vt:lpstr>
      <vt:lpstr>A problem with the old approach</vt:lpstr>
      <vt:lpstr>It begins</vt:lpstr>
      <vt:lpstr>Let me stop you right there</vt:lpstr>
      <vt:lpstr>The first error thrown was my fault</vt:lpstr>
      <vt:lpstr>The first plot was pretty good, actually</vt:lpstr>
      <vt:lpstr>Letting ChatGPT cook</vt:lpstr>
      <vt:lpstr>Letting ChatGPT cook</vt:lpstr>
      <vt:lpstr>Struggling with the legend</vt:lpstr>
      <vt:lpstr>Let's try clustering!</vt:lpstr>
      <vt:lpstr>The sticking point</vt:lpstr>
      <vt:lpstr>Let's start over, but with more info at once!</vt:lpstr>
      <vt:lpstr>Never mind. It got stuck immediately.</vt:lpstr>
      <vt:lpstr>Challenges &amp; Takeaways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Characterization of Carcinoma Cell Culture Subpopulations using Cyclic Immunofluorescence Data &amp; ChatGPT</dc:title>
  <dc:creator>Tomaneng, Cypress</dc:creator>
  <cp:revision>38</cp:revision>
  <dcterms:created xsi:type="dcterms:W3CDTF">2024-05-02T19:04:42Z</dcterms:created>
  <dcterms:modified xsi:type="dcterms:W3CDTF">2024-05-03T17:42:25Z</dcterms:modified>
</cp:coreProperties>
</file>

<file path=docProps/thumbnail.jpeg>
</file>